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6" r:id="rId4"/>
    <p:sldId id="265" r:id="rId5"/>
    <p:sldId id="264" r:id="rId6"/>
    <p:sldId id="276" r:id="rId7"/>
    <p:sldId id="278" r:id="rId8"/>
    <p:sldId id="273" r:id="rId9"/>
    <p:sldId id="275" r:id="rId10"/>
    <p:sldId id="277" r:id="rId11"/>
    <p:sldId id="280" r:id="rId12"/>
    <p:sldId id="28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DA0FD-D53A-419B-B1CE-EDBFDD3014B7}" type="datetimeFigureOut">
              <a:rPr lang="zh-TW" altLang="en-US" smtClean="0"/>
              <a:t>2020/5/5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CC1EA-D2B2-4289-A0F6-2972120A0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62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64836-9C19-EA45-8964-AA3D399B72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3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64836-9C19-EA45-8964-AA3D399B72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1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8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24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47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752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17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85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008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5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38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3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94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5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7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09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24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3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4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845689D-1721-4FE6-A82C-EE1DC3B973DF}" type="datetimeFigureOut">
              <a:rPr lang="en-GB" smtClean="0"/>
              <a:t>05/05/2020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8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E798-908A-4829-B992-979AB774A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3672"/>
            <a:ext cx="9144000" cy="2387600"/>
          </a:xfrm>
        </p:spPr>
        <p:txBody>
          <a:bodyPr/>
          <a:lstStyle/>
          <a:p>
            <a:r>
              <a:rPr lang="en-GB" dirty="0"/>
              <a:t>Object Localisation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917EC-37D2-4E67-B022-B4A69C2E0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3" y="3842183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Group G9</a:t>
            </a:r>
          </a:p>
        </p:txBody>
      </p:sp>
    </p:spTree>
    <p:extLst>
      <p:ext uri="{BB962C8B-B14F-4D97-AF65-F5344CB8AC3E}">
        <p14:creationId xmlns:p14="http://schemas.microsoft.com/office/powerpoint/2010/main" val="30098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4" name="Picture 3" descr="A group of people in a room&#10;&#10;Description automatically generated">
            <a:extLst>
              <a:ext uri="{FF2B5EF4-FFF2-40B4-BE49-F238E27FC236}">
                <a16:creationId xmlns:a16="http://schemas.microsoft.com/office/drawing/2014/main" id="{0E9C4504-66A7-9A45-8E04-34286EE1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78" y="3593455"/>
            <a:ext cx="3109120" cy="2409567"/>
          </a:xfrm>
          <a:prstGeom prst="rect">
            <a:avLst/>
          </a:prstGeom>
        </p:spPr>
      </p:pic>
      <p:pic>
        <p:nvPicPr>
          <p:cNvPr id="7" name="Picture 6" descr="A group of people on a bus&#10;&#10;Description automatically generated">
            <a:extLst>
              <a:ext uri="{FF2B5EF4-FFF2-40B4-BE49-F238E27FC236}">
                <a16:creationId xmlns:a16="http://schemas.microsoft.com/office/drawing/2014/main" id="{7E960482-1E08-D04D-BC25-5E6F66AE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93455"/>
            <a:ext cx="3149762" cy="2409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7AB60C-A3E0-4A4C-B833-78AE308CECDA}"/>
              </a:ext>
            </a:extLst>
          </p:cNvPr>
          <p:cNvSpPr txBox="1"/>
          <p:nvPr/>
        </p:nvSpPr>
        <p:spPr>
          <a:xfrm>
            <a:off x="1200453" y="1639850"/>
            <a:ext cx="8521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model performed very well in locating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Able to learn to detect and classify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Figures shows some of these instances where the model has made some excellent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1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9B4F47-CB24-5145-8A83-1B8AA08FBCD6}"/>
              </a:ext>
            </a:extLst>
          </p:cNvPr>
          <p:cNvSpPr txBox="1"/>
          <p:nvPr/>
        </p:nvSpPr>
        <p:spPr>
          <a:xfrm>
            <a:off x="1200453" y="1910745"/>
            <a:ext cx="9384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Mask R-CNN model that we created and trained performed very well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visual results seemed very promising.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 this project, we mostly have created and trained a Mask R-CNN model with the specific VOC2012 dataset.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Demonstrate the efficiency of our model.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Also showed how the variation in </a:t>
            </a:r>
            <a:r>
              <a:rPr lang="en-GB" dirty="0" err="1">
                <a:solidFill>
                  <a:schemeClr val="bg1"/>
                </a:solidFill>
              </a:rPr>
              <a:t>IoU</a:t>
            </a:r>
            <a:r>
              <a:rPr lang="en-GB" dirty="0">
                <a:solidFill>
                  <a:schemeClr val="bg1"/>
                </a:solidFill>
              </a:rPr>
              <a:t> threshold changes.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8437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8D6F-0FE0-1743-84D4-3D7D80274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2632" y="2990643"/>
            <a:ext cx="3626735" cy="87671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039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2703E5-DE5C-4A22-B6C5-1A7FEFCFFE3F}"/>
              </a:ext>
            </a:extLst>
          </p:cNvPr>
          <p:cNvSpPr txBox="1">
            <a:spLocks/>
          </p:cNvSpPr>
          <p:nvPr/>
        </p:nvSpPr>
        <p:spPr bwMode="gray">
          <a:xfrm>
            <a:off x="1200454" y="571500"/>
            <a:ext cx="3081556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2D0CB-4F80-4A10-B7B2-DCA2AEA4A76F}"/>
              </a:ext>
            </a:extLst>
          </p:cNvPr>
          <p:cNvSpPr txBox="1"/>
          <p:nvPr/>
        </p:nvSpPr>
        <p:spPr>
          <a:xfrm>
            <a:off x="1167977" y="1581546"/>
            <a:ext cx="9269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 Localisation is the task of finding objects in images and describing them using rectangles. </a:t>
            </a:r>
          </a:p>
          <a:p>
            <a:endParaRPr lang="en-GB" dirty="0"/>
          </a:p>
          <a:p>
            <a:r>
              <a:rPr lang="en-GB" dirty="0"/>
              <a:t>Given an image, an object localisation model should output co-ordinates which describe the size and location of each object in the image.</a:t>
            </a:r>
          </a:p>
          <a:p>
            <a:endParaRPr lang="en-GB" dirty="0"/>
          </a:p>
          <a:p>
            <a:r>
              <a:rPr lang="en-GB" dirty="0"/>
              <a:t>In our Project we combine the localisation task with the task of classification.</a:t>
            </a:r>
          </a:p>
          <a:p>
            <a:endParaRPr lang="en-GB" dirty="0"/>
          </a:p>
          <a:p>
            <a:r>
              <a:rPr lang="en-GB" dirty="0"/>
              <a:t>Hence the aim of our model is to both locate objects and label what the object is.</a:t>
            </a:r>
          </a:p>
          <a:p>
            <a:endParaRPr lang="en-GB" dirty="0"/>
          </a:p>
          <a:p>
            <a:r>
              <a:rPr lang="en-GB" dirty="0"/>
              <a:t>This task is known as object detection.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FF5BF-5B27-474C-B800-EF40D7F7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1" y="4322564"/>
            <a:ext cx="4131733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B61F82-D7A8-463E-9FC1-66B7EC25D31C}"/>
              </a:ext>
            </a:extLst>
          </p:cNvPr>
          <p:cNvCxnSpPr>
            <a:cxnSpLocks/>
          </p:cNvCxnSpPr>
          <p:nvPr/>
        </p:nvCxnSpPr>
        <p:spPr>
          <a:xfrm>
            <a:off x="5911273" y="4174836"/>
            <a:ext cx="1330036" cy="2292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20AB8-54FC-4711-93A4-24A748428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0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140"/>
    </mc:Choice>
    <mc:Fallback xmlns="">
      <p:transition spd="slow" advTm="2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1ABE3C-8DCA-4618-83B9-F998E73CC05D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3916491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Project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D8293-590E-4DFA-B9E2-68006CAC543F}"/>
              </a:ext>
            </a:extLst>
          </p:cNvPr>
          <p:cNvSpPr txBox="1"/>
          <p:nvPr/>
        </p:nvSpPr>
        <p:spPr>
          <a:xfrm>
            <a:off x="1200452" y="1840597"/>
            <a:ext cx="838716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split the project into the following structure:</a:t>
            </a:r>
          </a:p>
          <a:p>
            <a:endParaRPr lang="en-GB" dirty="0"/>
          </a:p>
          <a:p>
            <a:r>
              <a:rPr lang="en-GB" sz="2000" dirty="0"/>
              <a:t>1. Describe the dataset</a:t>
            </a:r>
          </a:p>
          <a:p>
            <a:r>
              <a:rPr lang="en-GB" sz="2000" dirty="0"/>
              <a:t>2. Research and Create Models</a:t>
            </a:r>
          </a:p>
          <a:p>
            <a:r>
              <a:rPr lang="en-GB" sz="2000" dirty="0"/>
              <a:t>3. Model tuning </a:t>
            </a:r>
          </a:p>
          <a:p>
            <a:r>
              <a:rPr lang="en-GB" sz="2000" dirty="0"/>
              <a:t>4. Collecting results and analysis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B6649DB-79F7-431D-81B1-DDC4FA7B6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4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907"/>
    </mc:Choice>
    <mc:Fallback xmlns="">
      <p:transition spd="slow" advTm="3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Description of 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35743-B0CF-4DA4-93EC-C979C96DAC1F}"/>
              </a:ext>
            </a:extLst>
          </p:cNvPr>
          <p:cNvSpPr txBox="1"/>
          <p:nvPr/>
        </p:nvSpPr>
        <p:spPr>
          <a:xfrm>
            <a:off x="1200453" y="1662808"/>
            <a:ext cx="7887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first task involved looking at the dataset provided and choosing what images we would use.</a:t>
            </a:r>
          </a:p>
          <a:p>
            <a:endParaRPr lang="en-GB" dirty="0"/>
          </a:p>
          <a:p>
            <a:r>
              <a:rPr lang="en-GB" dirty="0"/>
              <a:t>From here we decided to perform the task of object detection using images of people.</a:t>
            </a:r>
          </a:p>
          <a:p>
            <a:endParaRPr lang="en-GB" dirty="0"/>
          </a:p>
          <a:p>
            <a:r>
              <a:rPr lang="en-GB" dirty="0"/>
              <a:t>We would try to locate and classify the following objects:</a:t>
            </a:r>
          </a:p>
          <a:p>
            <a:r>
              <a:rPr lang="en-GB" dirty="0"/>
              <a:t>	People, Heads, hands and Feet.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5181C-4FB4-4B35-89F3-AC023B1FDF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66" t="23056" r="53203" b="5695"/>
          <a:stretch/>
        </p:blipFill>
        <p:spPr>
          <a:xfrm>
            <a:off x="8491509" y="2859161"/>
            <a:ext cx="2262966" cy="3355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DBCD87-8375-49D6-AF9F-96083C07ED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45" t="24444" r="41639" b="4723"/>
          <a:stretch/>
        </p:blipFill>
        <p:spPr>
          <a:xfrm>
            <a:off x="5914379" y="3774513"/>
            <a:ext cx="2367278" cy="244890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EFCD8A7-013C-4EEB-BBE5-CC776C2EF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6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3523"/>
    </mc:Choice>
    <mc:Fallback xmlns="">
      <p:transition spd="slow" advTm="23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F74842-B7F2-406D-8BD5-A719C27FA4EF}"/>
              </a:ext>
            </a:extLst>
          </p:cNvPr>
          <p:cNvSpPr/>
          <p:nvPr/>
        </p:nvSpPr>
        <p:spPr>
          <a:xfrm>
            <a:off x="1200453" y="1639850"/>
            <a:ext cx="91088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Analysis of the annotations for the images, showed that there were other labelled objects, sofas, chairs, tables, etc … inside the images.</a:t>
            </a:r>
          </a:p>
          <a:p>
            <a:endParaRPr lang="en-GB" dirty="0"/>
          </a:p>
          <a:p>
            <a:r>
              <a:rPr lang="en-GB" dirty="0"/>
              <a:t>These were removed as they did not fit with our objective and there were not enough instances of them to train a model. 	</a:t>
            </a:r>
          </a:p>
          <a:p>
            <a:endParaRPr lang="en-GB" dirty="0"/>
          </a:p>
          <a:p>
            <a:r>
              <a:rPr lang="en-GB" dirty="0"/>
              <a:t>We also analysed the number of images that </a:t>
            </a:r>
          </a:p>
          <a:p>
            <a:r>
              <a:rPr lang="en-GB" dirty="0"/>
              <a:t>contained different numbers of objects.</a:t>
            </a:r>
          </a:p>
          <a:p>
            <a:endParaRPr lang="en-GB" dirty="0"/>
          </a:p>
          <a:p>
            <a:r>
              <a:rPr lang="en-GB" dirty="0"/>
              <a:t>This allowed us to find if there were any images </a:t>
            </a:r>
          </a:p>
          <a:p>
            <a:r>
              <a:rPr lang="en-GB" dirty="0"/>
              <a:t>with many objects and hence any images that </a:t>
            </a:r>
          </a:p>
          <a:p>
            <a:r>
              <a:rPr lang="en-GB" dirty="0"/>
              <a:t>may be difficult to perform accurate object </a:t>
            </a:r>
          </a:p>
          <a:p>
            <a:r>
              <a:rPr lang="en-GB" dirty="0"/>
              <a:t>detection.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99EE4-4EBB-4D9A-9F3C-B054CD151A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13" y="3148363"/>
            <a:ext cx="4182699" cy="2638873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C7F2330-EDFC-4164-B977-97B59E42E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Analysis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13717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5758"/>
    </mc:Choice>
    <mc:Fallback xmlns="">
      <p:transition spd="slow" advTm="4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97348D-F331-4927-ACD7-219358AB0D1F}"/>
              </a:ext>
            </a:extLst>
          </p:cNvPr>
          <p:cNvSpPr/>
          <p:nvPr/>
        </p:nvSpPr>
        <p:spPr>
          <a:xfrm>
            <a:off x="1200453" y="1639850"/>
            <a:ext cx="101707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Simple CNN : </a:t>
            </a:r>
            <a:r>
              <a:rPr lang="en-GB" altLang="zh-TW" dirty="0">
                <a:solidFill>
                  <a:schemeClr val="bg1"/>
                </a:solidFill>
              </a:rPr>
              <a:t>It can only detect one object with the bounding box a time.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altLang="zh-TW" dirty="0">
                <a:solidFill>
                  <a:schemeClr val="bg1"/>
                </a:solidFill>
              </a:rPr>
              <a:t>                        Used for exploring underlying techniques.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Mask R-CNN : Extract features for the entire image once.</a:t>
            </a:r>
          </a:p>
          <a:p>
            <a:r>
              <a:rPr lang="en-GB" dirty="0">
                <a:solidFill>
                  <a:schemeClr val="bg1"/>
                </a:solidFill>
              </a:rPr>
              <a:t>                         Use a separate fully convolution network to predict objects.</a:t>
            </a:r>
          </a:p>
          <a:p>
            <a:r>
              <a:rPr lang="en-GB" dirty="0">
                <a:solidFill>
                  <a:schemeClr val="bg1"/>
                </a:solidFill>
              </a:rPr>
              <a:t>                         Output object mask that supports better performance.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YOLOv3 : Find all objects in an image grid at one time, You Only Look Once.</a:t>
            </a:r>
          </a:p>
          <a:p>
            <a:r>
              <a:rPr lang="en-GB" dirty="0">
                <a:solidFill>
                  <a:schemeClr val="bg1"/>
                </a:solidFill>
              </a:rPr>
              <a:t>                 Process full images and optimise detect performance simultaneously.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Xception</a:t>
            </a:r>
            <a:r>
              <a:rPr lang="en-GB" dirty="0">
                <a:solidFill>
                  <a:schemeClr val="bg1"/>
                </a:solidFill>
              </a:rPr>
              <a:t> : </a:t>
            </a:r>
            <a:r>
              <a:rPr lang="en-US" altLang="zh-TW" dirty="0" err="1">
                <a:solidFill>
                  <a:schemeClr val="bg1"/>
                </a:solidFill>
              </a:rPr>
              <a:t>Depthwise</a:t>
            </a:r>
            <a:r>
              <a:rPr lang="en-US" altLang="zh-TW" dirty="0">
                <a:solidFill>
                  <a:schemeClr val="bg1"/>
                </a:solidFill>
              </a:rPr>
              <a:t> Separable Convolutions.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           Cross-channel and spatial correlations in the feature maps can be decoupled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53AA32-5DFF-44DB-8246-27B1DE1549CB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bg1"/>
                </a:solidFill>
              </a:rPr>
              <a:t>Researched Methods</a:t>
            </a:r>
          </a:p>
        </p:txBody>
      </p:sp>
      <p:graphicFrame>
        <p:nvGraphicFramePr>
          <p:cNvPr id="6" name="表格 1">
            <a:extLst>
              <a:ext uri="{FF2B5EF4-FFF2-40B4-BE49-F238E27FC236}">
                <a16:creationId xmlns:a16="http://schemas.microsoft.com/office/drawing/2014/main" id="{FB8E02DC-7D31-44E0-8702-587D56AFF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21824"/>
              </p:ext>
            </p:extLst>
          </p:nvPr>
        </p:nvGraphicFramePr>
        <p:xfrm>
          <a:off x="2516864" y="5219243"/>
          <a:ext cx="523058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78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zh-TW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bg1"/>
                          </a:solidFill>
                        </a:rPr>
                        <a:t>Mask</a:t>
                      </a:r>
                      <a:r>
                        <a:rPr lang="en-US" altLang="zh-TW" sz="1500" b="0" baseline="0" dirty="0">
                          <a:solidFill>
                            <a:schemeClr val="bg1"/>
                          </a:solidFill>
                        </a:rPr>
                        <a:t> R-CNN</a:t>
                      </a:r>
                      <a:endParaRPr lang="zh-TW" alt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bg1"/>
                          </a:solidFill>
                        </a:rPr>
                        <a:t>YOLOv3</a:t>
                      </a:r>
                      <a:endParaRPr lang="zh-TW" alt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 err="1">
                          <a:solidFill>
                            <a:schemeClr val="bg1"/>
                          </a:solidFill>
                        </a:rPr>
                        <a:t>Xception</a:t>
                      </a:r>
                      <a:endParaRPr lang="zh-TW" alt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8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 err="1"/>
                        <a:t>mAP</a:t>
                      </a:r>
                      <a:endParaRPr lang="zh-TW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0.77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0.56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0.62</a:t>
                      </a:r>
                      <a:endParaRPr lang="zh-TW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27E493B-8EC2-47EC-AF30-9185D5EE6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320"/>
    </mc:Choice>
    <mc:Fallback xmlns="">
      <p:transition spd="slow" advTm="133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3469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C2FC97-AA75-4B89-BD03-6A5466FE4078}"/>
              </a:ext>
            </a:extLst>
          </p:cNvPr>
          <p:cNvSpPr txBox="1"/>
          <p:nvPr/>
        </p:nvSpPr>
        <p:spPr>
          <a:xfrm>
            <a:off x="1200453" y="1759765"/>
            <a:ext cx="94826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2000" dirty="0">
                <a:solidFill>
                  <a:schemeClr val="bg1"/>
                </a:solidFill>
              </a:rPr>
              <a:t>Steps:</a:t>
            </a:r>
          </a:p>
          <a:p>
            <a:endParaRPr lang="en-GB" altLang="zh-TW" dirty="0">
              <a:solidFill>
                <a:schemeClr val="bg1"/>
              </a:solidFill>
            </a:endParaRPr>
          </a:p>
          <a:p>
            <a:r>
              <a:rPr lang="en-GB" altLang="zh-TW" dirty="0">
                <a:solidFill>
                  <a:schemeClr val="bg1"/>
                </a:solidFill>
              </a:rPr>
              <a:t>1. </a:t>
            </a:r>
            <a:r>
              <a:rPr lang="en-US" altLang="zh-TW" dirty="0">
                <a:solidFill>
                  <a:schemeClr val="bg1"/>
                </a:solidFill>
              </a:rPr>
              <a:t>Installation of the Mask R-CNN Library.</a:t>
            </a:r>
          </a:p>
          <a:p>
            <a:endParaRPr lang="en-GB" altLang="zh-TW" dirty="0">
              <a:solidFill>
                <a:schemeClr val="bg1"/>
              </a:solidFill>
            </a:endParaRPr>
          </a:p>
          <a:p>
            <a:r>
              <a:rPr lang="en-GB" altLang="zh-TW" dirty="0">
                <a:solidFill>
                  <a:schemeClr val="bg1"/>
                </a:solidFill>
              </a:rPr>
              <a:t>2. Data </a:t>
            </a:r>
            <a:r>
              <a:rPr lang="en-GB" altLang="zh-TW" dirty="0" err="1">
                <a:solidFill>
                  <a:schemeClr val="bg1"/>
                </a:solidFill>
              </a:rPr>
              <a:t>preprocessing</a:t>
            </a:r>
            <a:r>
              <a:rPr lang="en-GB" altLang="zh-TW" dirty="0">
                <a:solidFill>
                  <a:schemeClr val="bg1"/>
                </a:solidFill>
              </a:rPr>
              <a:t> : annotation (class and bounding box of image) and masks.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en-GB" altLang="zh-TW" dirty="0">
              <a:solidFill>
                <a:schemeClr val="bg1"/>
              </a:solidFill>
            </a:endParaRPr>
          </a:p>
          <a:p>
            <a:r>
              <a:rPr lang="en-GB" altLang="zh-TW" dirty="0">
                <a:solidFill>
                  <a:schemeClr val="bg1"/>
                </a:solidFill>
              </a:rPr>
              <a:t>3. Create training and testing dataset based on 75/25 split.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GB" altLang="zh-TW" dirty="0">
                <a:solidFill>
                  <a:schemeClr val="bg1"/>
                </a:solidFill>
              </a:rPr>
              <a:t>4. Model training : transfer learning </a:t>
            </a:r>
            <a:r>
              <a:rPr lang="zh-TW" altLang="en-US" dirty="0">
                <a:solidFill>
                  <a:schemeClr val="bg1"/>
                </a:solidFill>
              </a:rPr>
              <a:t>→ </a:t>
            </a:r>
            <a:r>
              <a:rPr lang="en-US" altLang="zh-TW" dirty="0">
                <a:solidFill>
                  <a:schemeClr val="bg1"/>
                </a:solidFill>
              </a:rPr>
              <a:t>record loss </a:t>
            </a:r>
            <a:r>
              <a:rPr lang="zh-TW" altLang="en-US" dirty="0">
                <a:solidFill>
                  <a:schemeClr val="bg1"/>
                </a:solidFill>
              </a:rPr>
              <a:t>→ </a:t>
            </a:r>
            <a:r>
              <a:rPr lang="en-US" altLang="zh-TW" dirty="0">
                <a:solidFill>
                  <a:schemeClr val="bg1"/>
                </a:solidFill>
              </a:rPr>
              <a:t>adjust model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5. Model experimental setting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6. Model evaluation and prediction of test images.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444421-03BB-49A4-8A33-4141F8E74159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7490874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bg1"/>
                </a:solidFill>
              </a:rPr>
              <a:t>Chosen Method</a:t>
            </a:r>
            <a:r>
              <a:rPr lang="zh-TW" altLang="en-US" u="sng" dirty="0">
                <a:solidFill>
                  <a:schemeClr val="bg1"/>
                </a:solidFill>
              </a:rPr>
              <a:t>：</a:t>
            </a:r>
            <a:r>
              <a:rPr lang="en-US" altLang="zh-TW" u="sng" dirty="0">
                <a:solidFill>
                  <a:schemeClr val="bg1"/>
                </a:solidFill>
              </a:rPr>
              <a:t>Mask R-CNN</a:t>
            </a:r>
            <a:endParaRPr lang="en-GB" u="sng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58F0680-28D4-42FD-AFA9-C1D98D1448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0175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9"/>
    </mc:Choice>
    <mc:Fallback xmlns="">
      <p:transition spd="slow" advTm="87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042EF-0C37-4F25-8F2A-877A5EF211BE}"/>
              </a:ext>
            </a:extLst>
          </p:cNvPr>
          <p:cNvSpPr txBox="1"/>
          <p:nvPr/>
        </p:nvSpPr>
        <p:spPr>
          <a:xfrm>
            <a:off x="1200452" y="1850961"/>
            <a:ext cx="7916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the aim was to increase the performance of the model by tuning different parameters.</a:t>
            </a:r>
          </a:p>
          <a:p>
            <a:endParaRPr lang="en-GB" dirty="0"/>
          </a:p>
          <a:p>
            <a:r>
              <a:rPr lang="en-GB" dirty="0"/>
              <a:t>This included:</a:t>
            </a:r>
          </a:p>
          <a:p>
            <a:r>
              <a:rPr lang="en-GB" dirty="0"/>
              <a:t>	. Loss Weights</a:t>
            </a:r>
          </a:p>
          <a:p>
            <a:r>
              <a:rPr lang="en-GB" dirty="0"/>
              <a:t>	. Learning rate  / Momentum   </a:t>
            </a:r>
          </a:p>
          <a:p>
            <a:r>
              <a:rPr lang="en-GB" dirty="0"/>
              <a:t>	. Regularisation parameter   </a:t>
            </a:r>
          </a:p>
          <a:p>
            <a:r>
              <a:rPr lang="en-GB" dirty="0"/>
              <a:t>	. Model Layers</a:t>
            </a:r>
          </a:p>
          <a:p>
            <a:r>
              <a:rPr lang="en-GB" dirty="0"/>
              <a:t>	. Model Backbone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7B90A-26A8-490C-BFD4-FFB889312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505" y="2550340"/>
            <a:ext cx="4790749" cy="2981327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62AE633-DDEB-4B14-8ED1-53FC091C3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2" y="571500"/>
            <a:ext cx="7671943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Mask R-CNN Experimental Setting</a:t>
            </a:r>
          </a:p>
        </p:txBody>
      </p:sp>
    </p:spTree>
    <p:extLst>
      <p:ext uri="{BB962C8B-B14F-4D97-AF65-F5344CB8AC3E}">
        <p14:creationId xmlns:p14="http://schemas.microsoft.com/office/powerpoint/2010/main" val="2240723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5951"/>
    </mc:Choice>
    <mc:Fallback xmlns="">
      <p:transition spd="slow" advTm="45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D34A37B-5232-A54C-BBA2-809B0877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31" y="2656705"/>
            <a:ext cx="6223200" cy="3329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A7384D-D83D-7A47-AF46-8D5674F10BE7}"/>
              </a:ext>
            </a:extLst>
          </p:cNvPr>
          <p:cNvSpPr txBox="1"/>
          <p:nvPr/>
        </p:nvSpPr>
        <p:spPr>
          <a:xfrm>
            <a:off x="1282263" y="567477"/>
            <a:ext cx="3079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Results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EFC7A-FEFA-A247-ACAF-EA8549DF24D3}"/>
              </a:ext>
            </a:extLst>
          </p:cNvPr>
          <p:cNvSpPr/>
          <p:nvPr/>
        </p:nvSpPr>
        <p:spPr>
          <a:xfrm>
            <a:off x="1282262" y="1275363"/>
            <a:ext cx="92070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bg1"/>
                </a:solidFill>
              </a:rPr>
              <a:t>Mean Average Precision Metric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 common and accepted way of evaluating models for object detection.</a:t>
            </a:r>
          </a:p>
        </p:txBody>
      </p:sp>
    </p:spTree>
    <p:extLst>
      <p:ext uri="{BB962C8B-B14F-4D97-AF65-F5344CB8AC3E}">
        <p14:creationId xmlns:p14="http://schemas.microsoft.com/office/powerpoint/2010/main" val="31540241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5608</TotalTime>
  <Words>615</Words>
  <Application>Microsoft Macintosh PowerPoint</Application>
  <PresentationFormat>Widescreen</PresentationFormat>
  <Paragraphs>107</Paragraphs>
  <Slides>12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 Boardroom</vt:lpstr>
      <vt:lpstr>Object Localisation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Localisation</dc:title>
  <dc:creator>Alex Westcott</dc:creator>
  <cp:lastModifiedBy>Aman Anand</cp:lastModifiedBy>
  <cp:revision>60</cp:revision>
  <dcterms:created xsi:type="dcterms:W3CDTF">2020-04-24T15:10:36Z</dcterms:created>
  <dcterms:modified xsi:type="dcterms:W3CDTF">2020-05-05T13:59:53Z</dcterms:modified>
</cp:coreProperties>
</file>